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3" r:id="rId3"/>
    <p:sldId id="284" r:id="rId4"/>
    <p:sldId id="311" r:id="rId5"/>
    <p:sldId id="265" r:id="rId6"/>
    <p:sldId id="261" r:id="rId7"/>
    <p:sldId id="321" r:id="rId8"/>
    <p:sldId id="312" r:id="rId9"/>
    <p:sldId id="315" r:id="rId10"/>
    <p:sldId id="316" r:id="rId11"/>
    <p:sldId id="317" r:id="rId12"/>
    <p:sldId id="319" r:id="rId13"/>
    <p:sldId id="318" r:id="rId14"/>
    <p:sldId id="320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2" autoAdjust="0"/>
    <p:restoredTop sz="94660"/>
  </p:normalViewPr>
  <p:slideViewPr>
    <p:cSldViewPr>
      <p:cViewPr varScale="1">
        <p:scale>
          <a:sx n="99" d="100"/>
          <a:sy n="99" d="100"/>
        </p:scale>
        <p:origin x="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0C0A3-753C-484C-AA44-3815F0C196F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7E950-53C8-480D-8647-22A9E258E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5F1A4-6219-40DD-A0D3-E5ACA3B36C60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86EB9-48A5-4475-8726-987BE3D56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6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38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0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0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8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71F3-F1BD-4CA3-8247-ABA2773FC1BA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70761A-A27C-4E54-AE49-0346F7174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enciacollege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shirt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4114800" cy="32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685800" y="304800"/>
            <a:ext cx="8077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Supplemental Learning 2014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 reduces withdrawal rates: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281" t="17789" r="30385" b="15064"/>
          <a:stretch/>
        </p:blipFill>
        <p:spPr bwMode="auto">
          <a:xfrm>
            <a:off x="457200" y="1371600"/>
            <a:ext cx="64008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27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gain confidence in SL: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153" t="17949" r="26282" b="14103"/>
          <a:stretch/>
        </p:blipFill>
        <p:spPr bwMode="auto">
          <a:xfrm>
            <a:off x="457200" y="1752600"/>
            <a:ext cx="64008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835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 students persist: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026" t="17468" r="25256" b="13141"/>
          <a:stretch/>
        </p:blipFill>
        <p:spPr bwMode="auto">
          <a:xfrm>
            <a:off x="457200" y="1295400"/>
            <a:ext cx="6400800" cy="541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976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 increases graduation rates: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5641" t="18269" r="41923" b="14103"/>
          <a:stretch/>
        </p:blipFill>
        <p:spPr bwMode="auto">
          <a:xfrm>
            <a:off x="457200" y="1447800"/>
            <a:ext cx="6248400" cy="523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72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6019800" cy="3880772"/>
          </a:xfrm>
        </p:spPr>
        <p:txBody>
          <a:bodyPr/>
          <a:lstStyle/>
          <a:p>
            <a:r>
              <a:rPr lang="en-US" dirty="0" smtClean="0"/>
              <a:t>Identify a model student that you would like to work with</a:t>
            </a:r>
          </a:p>
          <a:p>
            <a:r>
              <a:rPr lang="en-US" dirty="0" smtClean="0"/>
              <a:t>Provide him/her with an SL application</a:t>
            </a:r>
          </a:p>
          <a:p>
            <a:r>
              <a:rPr lang="en-US" dirty="0" smtClean="0"/>
              <a:t>Write a letter of recommendation</a:t>
            </a:r>
          </a:p>
          <a:p>
            <a:r>
              <a:rPr lang="en-US" dirty="0" smtClean="0"/>
              <a:t>Take the SL Faculty Development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7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 Faculty Development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5486400" cy="3880772"/>
          </a:xfrm>
        </p:spPr>
        <p:txBody>
          <a:bodyPr>
            <a:normAutofit/>
          </a:bodyPr>
          <a:lstStyle/>
          <a:p>
            <a:r>
              <a:rPr lang="en-US" dirty="0" smtClean="0"/>
              <a:t>LCTS 3216</a:t>
            </a:r>
          </a:p>
          <a:p>
            <a:r>
              <a:rPr lang="en-US" dirty="0" smtClean="0"/>
              <a:t>Elective credit in the </a:t>
            </a:r>
            <a:r>
              <a:rPr lang="en-US" dirty="0" err="1" smtClean="0"/>
              <a:t>LifeMap</a:t>
            </a:r>
            <a:r>
              <a:rPr lang="en-US" dirty="0" smtClean="0"/>
              <a:t> certificate</a:t>
            </a:r>
          </a:p>
          <a:p>
            <a:r>
              <a:rPr lang="en-US" dirty="0" smtClean="0"/>
              <a:t>10 PD hours</a:t>
            </a:r>
          </a:p>
          <a:p>
            <a:r>
              <a:rPr lang="en-US" dirty="0" smtClean="0"/>
              <a:t>Three weeks</a:t>
            </a:r>
          </a:p>
          <a:p>
            <a:r>
              <a:rPr lang="en-US" dirty="0" smtClean="0"/>
              <a:t>Required for SL Faculty</a:t>
            </a:r>
          </a:p>
          <a:p>
            <a:r>
              <a:rPr lang="en-US" dirty="0" smtClean="0"/>
              <a:t>Offered once every Fall and Spring</a:t>
            </a:r>
          </a:p>
          <a:p>
            <a:r>
              <a:rPr lang="en-US" dirty="0" smtClean="0"/>
              <a:t>Next class starts Feb. 2, 2014 (CRN 2890)</a:t>
            </a:r>
          </a:p>
          <a:p>
            <a:r>
              <a:rPr lang="en-US" dirty="0" smtClean="0"/>
              <a:t>Register in Atlas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2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6606"/>
            <a:ext cx="8229600" cy="74371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Overview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Same </a:t>
            </a:r>
            <a:r>
              <a:rPr lang="en-US" sz="3600" dirty="0" err="1" smtClean="0"/>
              <a:t>Ol</a:t>
            </a:r>
            <a:r>
              <a:rPr lang="en-US" sz="3600" dirty="0" smtClean="0"/>
              <a:t>’ SL</a:t>
            </a:r>
          </a:p>
          <a:p>
            <a:r>
              <a:rPr lang="en-US" sz="3600" dirty="0" smtClean="0"/>
              <a:t>What’s New?</a:t>
            </a:r>
          </a:p>
          <a:p>
            <a:r>
              <a:rPr lang="en-US" sz="3600" dirty="0" smtClean="0"/>
              <a:t>Exciting Data</a:t>
            </a:r>
          </a:p>
          <a:p>
            <a:r>
              <a:rPr lang="en-US" sz="3600" dirty="0" smtClean="0"/>
              <a:t>How to get involved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Supplemental Learning (SL)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9852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SL assisted courses provide students with a trained peer mentor.  The SL Leader acts as a model student in class and leads group study sessions outside of class.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MCPE03230_000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4775606"/>
            <a:ext cx="4013662" cy="197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SL Class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t="9358" r="35829" b="15776"/>
          <a:stretch/>
        </p:blipFill>
        <p:spPr bwMode="auto">
          <a:xfrm>
            <a:off x="4838700" y="228600"/>
            <a:ext cx="4011794" cy="647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796722" y="3576329"/>
            <a:ext cx="2047875" cy="352425"/>
          </a:xfrm>
          <a:prstGeom prst="ellips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403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Students are able to search for classes assisted by Supplemental Learning before registering for classes.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ea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Go 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ea typeface="Times New Roman" pitchFamily="18" charset="0"/>
                <a:cs typeface="Times New Roman" pitchFamily="18" charset="0"/>
                <a:hlinkClick r:id="rId3"/>
              </a:rPr>
              <a:t>www.valenciacollege.edu</a:t>
            </a:r>
            <a:endParaRPr lang="en-US" sz="1100" dirty="0">
              <a:cs typeface="Arial" pitchFamily="34" charset="0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Select </a:t>
            </a:r>
            <a:r>
              <a:rPr lang="en-US" i="1" dirty="0" smtClean="0">
                <a:ea typeface="Times New Roman" pitchFamily="18" charset="0"/>
                <a:cs typeface="Times New Roman" pitchFamily="18" charset="0"/>
              </a:rPr>
              <a:t>Class Schedule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from the Quick Links dropdown box.</a:t>
            </a:r>
            <a:endParaRPr lang="en-US" dirty="0">
              <a:ea typeface="Times New Roman" pitchFamily="18" charset="0"/>
              <a:cs typeface="Times New Roman" pitchFamily="18" charset="0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Choose 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the term 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and Campus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Check 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the box that says </a:t>
            </a:r>
            <a:r>
              <a:rPr lang="en-US" i="1" dirty="0">
                <a:ea typeface="Times New Roman" pitchFamily="18" charset="0"/>
                <a:cs typeface="Times New Roman" pitchFamily="18" charset="0"/>
              </a:rPr>
              <a:t>Supplemental Learning classes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ea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Click </a:t>
            </a:r>
            <a:r>
              <a:rPr lang="en-US" i="1" dirty="0" smtClean="0">
                <a:cs typeface="Times New Roman" pitchFamily="18" charset="0"/>
              </a:rPr>
              <a:t>Search.</a:t>
            </a:r>
            <a:endParaRPr lang="en-US" i="1" dirty="0"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8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latin typeface="+mn-lt"/>
              </a:rPr>
              <a:t>SL Program Organization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</a:pPr>
            <a:r>
              <a:rPr lang="en-US" sz="3100" dirty="0" smtClean="0"/>
              <a:t>Stacy Johnson</a:t>
            </a:r>
          </a:p>
          <a:p>
            <a:pPr algn="ctr" eaLnBrk="1" hangingPunct="1">
              <a:buNone/>
            </a:pPr>
            <a:r>
              <a:rPr lang="en-US" sz="2400" dirty="0" smtClean="0"/>
              <a:t>East &amp; Winter Park Campus President</a:t>
            </a:r>
          </a:p>
          <a:p>
            <a:pPr algn="ctr" eaLnBrk="1" hangingPunct="1">
              <a:buNone/>
            </a:pPr>
            <a:endParaRPr lang="en-US" sz="3100" dirty="0" smtClean="0"/>
          </a:p>
          <a:p>
            <a:pPr algn="ctr" eaLnBrk="1" hangingPunct="1">
              <a:buNone/>
            </a:pPr>
            <a:r>
              <a:rPr lang="en-US" sz="3100" dirty="0" smtClean="0"/>
              <a:t>Leonard Bass</a:t>
            </a:r>
          </a:p>
          <a:p>
            <a:pPr algn="ctr" eaLnBrk="1" hangingPunct="1">
              <a:buNone/>
            </a:pPr>
            <a:r>
              <a:rPr lang="en-US" sz="2400" dirty="0" smtClean="0"/>
              <a:t>East &amp; Winter Park Dean of Learning Support</a:t>
            </a:r>
          </a:p>
          <a:p>
            <a:pPr algn="ctr" eaLnBrk="1" hangingPunct="1">
              <a:buNone/>
            </a:pPr>
            <a:endParaRPr lang="en-US" sz="3100" dirty="0" smtClean="0"/>
          </a:p>
          <a:p>
            <a:pPr algn="ctr">
              <a:buNone/>
            </a:pPr>
            <a:r>
              <a:rPr lang="en-US" sz="3200" dirty="0" smtClean="0"/>
              <a:t>Jennifer </a:t>
            </a:r>
            <a:r>
              <a:rPr lang="en-US" sz="3200" dirty="0" smtClean="0"/>
              <a:t>Adams, Rob Schachel, Daeri Tenery</a:t>
            </a:r>
            <a:endParaRPr lang="en-US" sz="3200" dirty="0" smtClean="0"/>
          </a:p>
          <a:p>
            <a:pPr algn="ctr">
              <a:buNone/>
            </a:pPr>
            <a:r>
              <a:rPr lang="en-US" sz="2400" dirty="0"/>
              <a:t>East Campus SL </a:t>
            </a:r>
            <a:r>
              <a:rPr lang="en-US" sz="2400" dirty="0" smtClean="0"/>
              <a:t>Coordinators (Math, Communications, Science)</a:t>
            </a:r>
            <a:endParaRPr lang="en-US" sz="24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1900" dirty="0" smtClean="0"/>
              <a:t>The campus deans and coordinators meet regularly to share best practices, discuss program improvements, and to maintain common standards.</a:t>
            </a:r>
          </a:p>
          <a:p>
            <a:pPr lvl="2">
              <a:buNone/>
            </a:pPr>
            <a:endParaRPr lang="en-US" sz="2400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267200" y="2608217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67200" y="4105003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latin typeface="+mn-lt"/>
              </a:rPr>
              <a:t>SL’s Focus on Math</a:t>
            </a:r>
            <a:endParaRPr lang="en-US" sz="4400" b="1" dirty="0" smtClean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133600"/>
            <a:ext cx="8763000" cy="3581400"/>
          </a:xfrm>
        </p:spPr>
        <p:txBody>
          <a:bodyPr numCol="2"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MAT0028c/1033c Intensive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MAT1033c/MAC1105 Intensive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MAT 1033c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MAT 0022c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MGF 1106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STA1001c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MAT0028c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MAT0018c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AccuTrack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6248400" cy="3880772"/>
          </a:xfrm>
        </p:spPr>
        <p:txBody>
          <a:bodyPr/>
          <a:lstStyle/>
          <a:p>
            <a:r>
              <a:rPr lang="en-US" dirty="0" smtClean="0"/>
              <a:t>Students sign-in to SL sessions electronically using their VID</a:t>
            </a:r>
          </a:p>
          <a:p>
            <a:r>
              <a:rPr lang="en-US" dirty="0" smtClean="0"/>
              <a:t>Attendance recorded in real-time</a:t>
            </a:r>
          </a:p>
          <a:p>
            <a:r>
              <a:rPr lang="en-US" dirty="0" smtClean="0"/>
              <a:t>Reports available for faculty and deans on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6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SL Data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4808" t="16827" r="52083" b="13062"/>
          <a:stretch/>
        </p:blipFill>
        <p:spPr bwMode="auto">
          <a:xfrm>
            <a:off x="381000" y="1447800"/>
            <a:ext cx="5981700" cy="5019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790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 has been making a difference for years: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898" t="18428" r="28077" b="14585"/>
          <a:stretch/>
        </p:blipFill>
        <p:spPr bwMode="auto">
          <a:xfrm>
            <a:off x="609600" y="1828800"/>
            <a:ext cx="6248400" cy="4898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2725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752</TotalTime>
  <Words>313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Overview</vt:lpstr>
      <vt:lpstr>Supplemental Learning (SL)</vt:lpstr>
      <vt:lpstr>SL Class Search</vt:lpstr>
      <vt:lpstr>SL Program Organization</vt:lpstr>
      <vt:lpstr>SL’s Focus on Math</vt:lpstr>
      <vt:lpstr>AccuTrack</vt:lpstr>
      <vt:lpstr>Exciting SL Data</vt:lpstr>
      <vt:lpstr>SL has been making a difference for years:</vt:lpstr>
      <vt:lpstr>SL reduces withdrawal rates:</vt:lpstr>
      <vt:lpstr>Students gain confidence in SL:</vt:lpstr>
      <vt:lpstr>SL students persist:</vt:lpstr>
      <vt:lpstr>SL increases graduation rates:</vt:lpstr>
      <vt:lpstr>How can you get involved?</vt:lpstr>
      <vt:lpstr>SL Faculty Development Course</vt:lpstr>
      <vt:lpstr>Questions?</vt:lpstr>
    </vt:vector>
  </TitlesOfParts>
  <Company>Valencia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of Information Technology</dc:creator>
  <cp:lastModifiedBy>Jennifer Adams</cp:lastModifiedBy>
  <cp:revision>172</cp:revision>
  <dcterms:created xsi:type="dcterms:W3CDTF">2009-02-18T17:40:22Z</dcterms:created>
  <dcterms:modified xsi:type="dcterms:W3CDTF">2014-09-17T17:26:57Z</dcterms:modified>
</cp:coreProperties>
</file>